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5" r:id="rId2"/>
    <p:sldId id="398" r:id="rId3"/>
    <p:sldId id="386" r:id="rId4"/>
    <p:sldId id="397" r:id="rId5"/>
    <p:sldId id="383" r:id="rId6"/>
    <p:sldId id="381" r:id="rId7"/>
    <p:sldId id="378" r:id="rId8"/>
    <p:sldId id="385" r:id="rId9"/>
    <p:sldId id="380" r:id="rId10"/>
    <p:sldId id="396" r:id="rId11"/>
    <p:sldId id="387" r:id="rId12"/>
    <p:sldId id="392" r:id="rId13"/>
    <p:sldId id="395" r:id="rId14"/>
    <p:sldId id="39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5181" autoAdjust="0"/>
  </p:normalViewPr>
  <p:slideViewPr>
    <p:cSldViewPr snapToGrid="0">
      <p:cViewPr varScale="1">
        <p:scale>
          <a:sx n="83" d="100"/>
          <a:sy n="83" d="100"/>
        </p:scale>
        <p:origin x="631"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5AAF9A7-199D-4658-B95B-6F89FB70C69B}" type="datetimeFigureOut">
              <a:rPr lang="en-CA" smtClean="0"/>
              <a:t>2021-01-28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2478819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5AAF9A7-199D-4658-B95B-6F89FB70C69B}" type="datetimeFigureOut">
              <a:rPr lang="en-CA" smtClean="0"/>
              <a:t>2021-01-28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28427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5AAF9A7-199D-4658-B95B-6F89FB70C69B}" type="datetimeFigureOut">
              <a:rPr lang="en-CA" smtClean="0"/>
              <a:t>2021-01-28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325647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5AAF9A7-199D-4658-B95B-6F89FB70C69B}" type="datetimeFigureOut">
              <a:rPr lang="en-CA" smtClean="0"/>
              <a:t>2021-01-28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246853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AAF9A7-199D-4658-B95B-6F89FB70C69B}" type="datetimeFigureOut">
              <a:rPr lang="en-CA" smtClean="0"/>
              <a:t>2021-01-28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265210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5AAF9A7-199D-4658-B95B-6F89FB70C69B}" type="datetimeFigureOut">
              <a:rPr lang="en-CA" smtClean="0"/>
              <a:t>2021-01-28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46229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5AAF9A7-199D-4658-B95B-6F89FB70C69B}" type="datetimeFigureOut">
              <a:rPr lang="en-CA" smtClean="0"/>
              <a:t>2021-01-28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351287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5AAF9A7-199D-4658-B95B-6F89FB70C69B}" type="datetimeFigureOut">
              <a:rPr lang="en-CA" smtClean="0"/>
              <a:t>2021-01-28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291925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AF9A7-199D-4658-B95B-6F89FB70C69B}" type="datetimeFigureOut">
              <a:rPr lang="en-CA" smtClean="0"/>
              <a:t>2021-01-28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216991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AAF9A7-199D-4658-B95B-6F89FB70C69B}" type="datetimeFigureOut">
              <a:rPr lang="en-CA" smtClean="0"/>
              <a:t>2021-01-28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100686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AAF9A7-199D-4658-B95B-6F89FB70C69B}" type="datetimeFigureOut">
              <a:rPr lang="en-CA" smtClean="0"/>
              <a:t>2021-01-28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1A0E85-635E-4F03-B454-90940AA049A3}" type="slidenum">
              <a:rPr lang="en-CA" smtClean="0"/>
              <a:t>‹#›</a:t>
            </a:fld>
            <a:endParaRPr lang="en-CA"/>
          </a:p>
        </p:txBody>
      </p:sp>
    </p:spTree>
    <p:extLst>
      <p:ext uri="{BB962C8B-B14F-4D97-AF65-F5344CB8AC3E}">
        <p14:creationId xmlns:p14="http://schemas.microsoft.com/office/powerpoint/2010/main" val="3592610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AF9A7-199D-4658-B95B-6F89FB70C69B}" type="datetimeFigureOut">
              <a:rPr lang="en-CA" smtClean="0"/>
              <a:t>2021-01-28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A0E85-635E-4F03-B454-90940AA049A3}" type="slidenum">
              <a:rPr lang="en-CA" smtClean="0"/>
              <a:t>‹#›</a:t>
            </a:fld>
            <a:endParaRPr lang="en-CA"/>
          </a:p>
        </p:txBody>
      </p:sp>
    </p:spTree>
    <p:extLst>
      <p:ext uri="{BB962C8B-B14F-4D97-AF65-F5344CB8AC3E}">
        <p14:creationId xmlns:p14="http://schemas.microsoft.com/office/powerpoint/2010/main" val="3674328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F852B53D-1651-4A2E-A3E3-70B42BCC1241}"/>
              </a:ext>
            </a:extLst>
          </p:cNvPr>
          <p:cNvSpPr txBox="1">
            <a:spLocks/>
          </p:cNvSpPr>
          <p:nvPr/>
        </p:nvSpPr>
        <p:spPr>
          <a:xfrm>
            <a:off x="1524000" y="963410"/>
            <a:ext cx="9144000" cy="45043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2800" b="1" dirty="0">
                <a:latin typeface="Times New Roman" panose="02020603050405020304" pitchFamily="18" charset="0"/>
                <a:cs typeface="Times New Roman" panose="02020603050405020304" pitchFamily="18" charset="0"/>
              </a:rPr>
              <a:t>Wildwood Exploration Inc.</a:t>
            </a:r>
          </a:p>
          <a:p>
            <a:r>
              <a:rPr lang="en-CA" dirty="0">
                <a:latin typeface="Times New Roman" panose="02020603050405020304" pitchFamily="18" charset="0"/>
                <a:cs typeface="Times New Roman" panose="02020603050405020304" pitchFamily="18" charset="0"/>
              </a:rPr>
              <a:t>Reindeer (REI) Project, YT</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Geophysical studies</a:t>
            </a:r>
          </a:p>
          <a:p>
            <a:r>
              <a:rPr lang="en-CA" dirty="0">
                <a:latin typeface="Times New Roman" panose="02020603050405020304" pitchFamily="18" charset="0"/>
                <a:cs typeface="Times New Roman" panose="02020603050405020304" pitchFamily="18" charset="0"/>
              </a:rPr>
              <a:t>Ground Penetration Radar (GPR) </a:t>
            </a:r>
          </a:p>
          <a:p>
            <a:endParaRPr lang="en-CA" dirty="0">
              <a:latin typeface="Times New Roman" panose="02020603050405020304" pitchFamily="18" charset="0"/>
              <a:cs typeface="Times New Roman" panose="02020603050405020304" pitchFamily="18" charset="0"/>
            </a:endParaRPr>
          </a:p>
          <a:p>
            <a:r>
              <a:rPr lang="en-CA" sz="1800" dirty="0">
                <a:latin typeface="Times New Roman" panose="02020603050405020304" pitchFamily="18" charset="0"/>
                <a:cs typeface="Times New Roman" panose="02020603050405020304" pitchFamily="18" charset="0"/>
              </a:rPr>
              <a:t>Prepared By:</a:t>
            </a:r>
          </a:p>
          <a:p>
            <a:r>
              <a:rPr lang="en-CA" sz="1800" b="1" dirty="0" err="1">
                <a:latin typeface="Times New Roman" panose="02020603050405020304" pitchFamily="18" charset="0"/>
                <a:cs typeface="Times New Roman" panose="02020603050405020304" pitchFamily="18" charset="0"/>
              </a:rPr>
              <a:t>GroundTruth</a:t>
            </a:r>
            <a:r>
              <a:rPr lang="en-CA" sz="1800" b="1" dirty="0">
                <a:latin typeface="Times New Roman" panose="02020603050405020304" pitchFamily="18" charset="0"/>
                <a:cs typeface="Times New Roman" panose="02020603050405020304" pitchFamily="18" charset="0"/>
              </a:rPr>
              <a:t> Exploration Inc.</a:t>
            </a:r>
          </a:p>
          <a:p>
            <a:r>
              <a:rPr lang="en-CA" sz="1600" b="1" dirty="0">
                <a:latin typeface="Times New Roman" panose="02020603050405020304" pitchFamily="18" charset="0"/>
                <a:cs typeface="Times New Roman" panose="02020603050405020304" pitchFamily="18" charset="0"/>
              </a:rPr>
              <a:t>Dawson City, YT</a:t>
            </a:r>
          </a:p>
          <a:p>
            <a:endParaRPr lang="en-CA" sz="1800" b="1" dirty="0">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952D469D-C4EA-4990-B871-4ADE8B6402C6}"/>
              </a:ext>
            </a:extLst>
          </p:cNvPr>
          <p:cNvSpPr txBox="1">
            <a:spLocks/>
          </p:cNvSpPr>
          <p:nvPr/>
        </p:nvSpPr>
        <p:spPr>
          <a:xfrm>
            <a:off x="1402089" y="5402426"/>
            <a:ext cx="9144000" cy="1139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200" dirty="0">
              <a:solidFill>
                <a:prstClr val="black"/>
              </a:solidFill>
              <a:latin typeface="Times New Roman" panose="02020603050405020304" pitchFamily="18" charset="0"/>
              <a:cs typeface="Times New Roman" panose="02020603050405020304" pitchFamily="18" charset="0"/>
            </a:endParaRPr>
          </a:p>
          <a:p>
            <a:pPr marL="0" indent="0">
              <a:buNone/>
            </a:pPr>
            <a:r>
              <a:rPr lang="en-CA" sz="1400" dirty="0">
                <a:solidFill>
                  <a:prstClr val="black"/>
                </a:solidFill>
                <a:latin typeface="Times New Roman" panose="02020603050405020304" pitchFamily="18" charset="0"/>
                <a:cs typeface="Times New Roman" panose="02020603050405020304" pitchFamily="18" charset="0"/>
              </a:rPr>
              <a:t>Report #:	WW-REI-GPR20-Rev0	                              Jan. 20</a:t>
            </a:r>
            <a:r>
              <a:rPr lang="en-CA" sz="1400">
                <a:solidFill>
                  <a:prstClr val="black"/>
                </a:solidFill>
                <a:latin typeface="Times New Roman" panose="02020603050405020304" pitchFamily="18" charset="0"/>
                <a:cs typeface="Times New Roman" panose="02020603050405020304" pitchFamily="18" charset="0"/>
              </a:rPr>
              <a:t>, 2025</a:t>
            </a:r>
            <a:endParaRPr lang="en-CA" sz="1400" dirty="0">
              <a:solidFill>
                <a:prstClr val="black"/>
              </a:solidFill>
              <a:latin typeface="Times New Roman" panose="02020603050405020304" pitchFamily="18" charset="0"/>
              <a:cs typeface="Times New Roman" panose="02020603050405020304" pitchFamily="18" charset="0"/>
            </a:endParaRPr>
          </a:p>
          <a:p>
            <a:pPr marL="0" indent="0">
              <a:buNone/>
            </a:pPr>
            <a:r>
              <a:rPr lang="en-CA" sz="1400" dirty="0">
                <a:solidFill>
                  <a:prstClr val="black"/>
                </a:solidFill>
                <a:latin typeface="Times New Roman" panose="02020603050405020304" pitchFamily="18" charset="0"/>
                <a:cs typeface="Times New Roman" panose="02020603050405020304" pitchFamily="18" charset="0"/>
              </a:rPr>
              <a:t>Author: Amir Radjaee</a:t>
            </a:r>
            <a:r>
              <a:rPr lang="en-CA" sz="1200" dirty="0">
                <a:solidFill>
                  <a:prstClr val="black"/>
                </a:solidFill>
                <a:latin typeface="Times New Roman" panose="02020603050405020304" pitchFamily="18" charset="0"/>
                <a:cs typeface="Times New Roman" panose="02020603050405020304" pitchFamily="18" charset="0"/>
              </a:rPr>
              <a:t>, </a:t>
            </a:r>
            <a:r>
              <a:rPr lang="en-CA" sz="1200" dirty="0" err="1">
                <a:solidFill>
                  <a:prstClr val="black"/>
                </a:solidFill>
                <a:latin typeface="Times New Roman" panose="02020603050405020304" pitchFamily="18" charset="0"/>
                <a:cs typeface="Times New Roman" panose="02020603050405020304" pitchFamily="18" charset="0"/>
              </a:rPr>
              <a:t>P.Geo</a:t>
            </a:r>
            <a:r>
              <a:rPr lang="en-CA" sz="1400" dirty="0">
                <a:solidFill>
                  <a:prstClr val="black"/>
                </a:solidFill>
                <a:latin typeface="Times New Roman" panose="02020603050405020304" pitchFamily="18" charset="0"/>
                <a:cs typeface="Times New Roman" panose="02020603050405020304" pitchFamily="18" charset="0"/>
              </a:rPr>
              <a:t>.</a:t>
            </a:r>
          </a:p>
          <a:p>
            <a:pPr marL="0" indent="0">
              <a:buNone/>
            </a:pPr>
            <a:endParaRPr lang="en-CA" sz="1400" dirty="0">
              <a:solidFill>
                <a:prstClr val="black"/>
              </a:solidFill>
              <a:latin typeface="Times New Roman" panose="02020603050405020304" pitchFamily="18" charset="0"/>
              <a:cs typeface="Times New Roman" panose="02020603050405020304" pitchFamily="18" charset="0"/>
            </a:endParaRPr>
          </a:p>
          <a:p>
            <a:endParaRPr lang="en-CA" sz="12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528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5" name="Rectangle 4">
            <a:extLst>
              <a:ext uri="{FF2B5EF4-FFF2-40B4-BE49-F238E27FC236}">
                <a16:creationId xmlns:a16="http://schemas.microsoft.com/office/drawing/2014/main" id="{2F6FB27E-7CA0-4613-B8E6-7796B985BC09}"/>
              </a:ext>
            </a:extLst>
          </p:cNvPr>
          <p:cNvSpPr/>
          <p:nvPr/>
        </p:nvSpPr>
        <p:spPr>
          <a:xfrm>
            <a:off x="1157250" y="6443897"/>
            <a:ext cx="9877499" cy="338554"/>
          </a:xfrm>
          <a:prstGeom prst="rect">
            <a:avLst/>
          </a:prstGeom>
        </p:spPr>
        <p:txBody>
          <a:bodyPr wrap="square">
            <a:spAutoFit/>
          </a:bodyPr>
          <a:lstStyle/>
          <a:p>
            <a:pPr algn="ctr"/>
            <a:r>
              <a:rPr lang="en-CA" sz="1600" dirty="0">
                <a:latin typeface="Times New Roman" panose="02020603050405020304" pitchFamily="18" charset="0"/>
                <a:cs typeface="Times New Roman" panose="02020603050405020304" pitchFamily="18" charset="0"/>
              </a:rPr>
              <a:t>Figure 4: REI 2020 GPR survey, section for line 42 with 160 MHz antenna.  </a:t>
            </a:r>
            <a:endParaRPr lang="en-CA" sz="1600" dirty="0"/>
          </a:p>
        </p:txBody>
      </p:sp>
      <p:pic>
        <p:nvPicPr>
          <p:cNvPr id="4" name="Picture 3" descr="Chart&#10;&#10;Description automatically generated">
            <a:extLst>
              <a:ext uri="{FF2B5EF4-FFF2-40B4-BE49-F238E27FC236}">
                <a16:creationId xmlns:a16="http://schemas.microsoft.com/office/drawing/2014/main" id="{45BDEF0F-C0F4-447D-81CD-84D3E7B48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00" y="360000"/>
            <a:ext cx="8647323" cy="6120000"/>
          </a:xfrm>
          <a:prstGeom prst="rect">
            <a:avLst/>
          </a:prstGeom>
        </p:spPr>
      </p:pic>
    </p:spTree>
    <p:extLst>
      <p:ext uri="{BB962C8B-B14F-4D97-AF65-F5344CB8AC3E}">
        <p14:creationId xmlns:p14="http://schemas.microsoft.com/office/powerpoint/2010/main" val="76020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5" name="Rectangle 4">
            <a:extLst>
              <a:ext uri="{FF2B5EF4-FFF2-40B4-BE49-F238E27FC236}">
                <a16:creationId xmlns:a16="http://schemas.microsoft.com/office/drawing/2014/main" id="{2F6FB27E-7CA0-4613-B8E6-7796B985BC09}"/>
              </a:ext>
            </a:extLst>
          </p:cNvPr>
          <p:cNvSpPr/>
          <p:nvPr/>
        </p:nvSpPr>
        <p:spPr>
          <a:xfrm>
            <a:off x="1157250" y="6443897"/>
            <a:ext cx="9877499" cy="338554"/>
          </a:xfrm>
          <a:prstGeom prst="rect">
            <a:avLst/>
          </a:prstGeom>
        </p:spPr>
        <p:txBody>
          <a:bodyPr wrap="square">
            <a:spAutoFit/>
          </a:bodyPr>
          <a:lstStyle/>
          <a:p>
            <a:pPr algn="ctr"/>
            <a:r>
              <a:rPr lang="en-CA" sz="1600" dirty="0">
                <a:latin typeface="Times New Roman" panose="02020603050405020304" pitchFamily="18" charset="0"/>
                <a:cs typeface="Times New Roman" panose="02020603050405020304" pitchFamily="18" charset="0"/>
              </a:rPr>
              <a:t>Figure 5: REI 2020 GPR survey, section for line 47 with 160 MHz antenna.  </a:t>
            </a:r>
            <a:endParaRPr lang="en-CA" sz="1600" dirty="0"/>
          </a:p>
        </p:txBody>
      </p:sp>
      <p:pic>
        <p:nvPicPr>
          <p:cNvPr id="3" name="Picture 2" descr="Chart&#10;&#10;Description automatically generated">
            <a:extLst>
              <a:ext uri="{FF2B5EF4-FFF2-40B4-BE49-F238E27FC236}">
                <a16:creationId xmlns:a16="http://schemas.microsoft.com/office/drawing/2014/main" id="{0EF2887F-38B5-4CB1-A129-879AA0917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00" y="360000"/>
            <a:ext cx="8647323" cy="6120000"/>
          </a:xfrm>
          <a:prstGeom prst="rect">
            <a:avLst/>
          </a:prstGeom>
        </p:spPr>
      </p:pic>
    </p:spTree>
    <p:extLst>
      <p:ext uri="{BB962C8B-B14F-4D97-AF65-F5344CB8AC3E}">
        <p14:creationId xmlns:p14="http://schemas.microsoft.com/office/powerpoint/2010/main" val="18231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5" name="Rectangle 4">
            <a:extLst>
              <a:ext uri="{FF2B5EF4-FFF2-40B4-BE49-F238E27FC236}">
                <a16:creationId xmlns:a16="http://schemas.microsoft.com/office/drawing/2014/main" id="{2F6FB27E-7CA0-4613-B8E6-7796B985BC09}"/>
              </a:ext>
            </a:extLst>
          </p:cNvPr>
          <p:cNvSpPr/>
          <p:nvPr/>
        </p:nvSpPr>
        <p:spPr>
          <a:xfrm>
            <a:off x="1157250" y="6443897"/>
            <a:ext cx="9877499" cy="338554"/>
          </a:xfrm>
          <a:prstGeom prst="rect">
            <a:avLst/>
          </a:prstGeom>
        </p:spPr>
        <p:txBody>
          <a:bodyPr wrap="square">
            <a:spAutoFit/>
          </a:bodyPr>
          <a:lstStyle/>
          <a:p>
            <a:pPr algn="ctr"/>
            <a:r>
              <a:rPr lang="en-CA" sz="1600" dirty="0">
                <a:latin typeface="Times New Roman" panose="02020603050405020304" pitchFamily="18" charset="0"/>
                <a:cs typeface="Times New Roman" panose="02020603050405020304" pitchFamily="18" charset="0"/>
              </a:rPr>
              <a:t>Figure 6: REI 2020 GPR survey, section for the central parts of line 45 with 80 MHz antenna.  </a:t>
            </a:r>
            <a:endParaRPr lang="en-CA" sz="1600" dirty="0"/>
          </a:p>
        </p:txBody>
      </p:sp>
      <p:pic>
        <p:nvPicPr>
          <p:cNvPr id="3" name="Picture 2" descr="Chart&#10;&#10;Description automatically generated">
            <a:extLst>
              <a:ext uri="{FF2B5EF4-FFF2-40B4-BE49-F238E27FC236}">
                <a16:creationId xmlns:a16="http://schemas.microsoft.com/office/drawing/2014/main" id="{D616CF1D-BED6-43D4-8CA9-0437F9DD7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000" y="360000"/>
            <a:ext cx="8647323" cy="6120000"/>
          </a:xfrm>
          <a:prstGeom prst="rect">
            <a:avLst/>
          </a:prstGeom>
        </p:spPr>
      </p:pic>
    </p:spTree>
    <p:extLst>
      <p:ext uri="{BB962C8B-B14F-4D97-AF65-F5344CB8AC3E}">
        <p14:creationId xmlns:p14="http://schemas.microsoft.com/office/powerpoint/2010/main" val="1499746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Subtitle 2">
            <a:extLst>
              <a:ext uri="{FF2B5EF4-FFF2-40B4-BE49-F238E27FC236}">
                <a16:creationId xmlns:a16="http://schemas.microsoft.com/office/drawing/2014/main" id="{B194D337-9D28-4D8C-A187-03711CA49DCD}"/>
              </a:ext>
            </a:extLst>
          </p:cNvPr>
          <p:cNvSpPr>
            <a:spLocks noGrp="1"/>
          </p:cNvSpPr>
          <p:nvPr>
            <p:ph type="subTitle" idx="1"/>
          </p:nvPr>
        </p:nvSpPr>
        <p:spPr>
          <a:xfrm>
            <a:off x="1128102" y="523651"/>
            <a:ext cx="9935796" cy="6171692"/>
          </a:xfrm>
        </p:spPr>
        <p:txBody>
          <a:bodyPr>
            <a:noAutofit/>
          </a:bodyPr>
          <a:lstStyle/>
          <a:p>
            <a:pPr algn="l"/>
            <a:r>
              <a:rPr lang="en-CA" sz="2800" b="1" dirty="0">
                <a:latin typeface="Times New Roman" panose="02020603050405020304" pitchFamily="18" charset="0"/>
                <a:cs typeface="Times New Roman" panose="02020603050405020304" pitchFamily="18" charset="0"/>
              </a:rPr>
              <a:t>Conclusion and recommendations:</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GPR technology is used to identify the contacts between frozen and thawed zones in permafrost, and mapping the bedrock surface and sedimentary stratigraphy of placer deposits. The method is gaining acceptance as standard practice for reconnaissance alluvial gold exploration.</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variety of sediment structures such as channel fills and bedrock surfaces are commonly identified. In the survey area, penetration with the radar is generally moderate and frequently exceeds 10 m using an 80 MHz system. A high-resolution section acquired using a 160 MHz system with proper depth of penetration.</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One of the most successful applications for the GPR method in this study is the ability to image the details of subsurface stratigraphy features continuously. Radar images have shown that the layering boundaries are surprisingly comparable with borehole logs in most lines. These abrupt changes in horizon elevations are generally undetectable by drilling at any economic spacing.</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Some advanced data processing steps, such as lateral stacking of GPR traces and bandpass filtering, are recommended as further works. </a:t>
            </a:r>
          </a:p>
        </p:txBody>
      </p:sp>
    </p:spTree>
    <p:extLst>
      <p:ext uri="{BB962C8B-B14F-4D97-AF65-F5344CB8AC3E}">
        <p14:creationId xmlns:p14="http://schemas.microsoft.com/office/powerpoint/2010/main" val="2747364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Subtitle 2">
            <a:extLst>
              <a:ext uri="{FF2B5EF4-FFF2-40B4-BE49-F238E27FC236}">
                <a16:creationId xmlns:a16="http://schemas.microsoft.com/office/drawing/2014/main" id="{B194D337-9D28-4D8C-A187-03711CA49DCD}"/>
              </a:ext>
            </a:extLst>
          </p:cNvPr>
          <p:cNvSpPr>
            <a:spLocks noGrp="1"/>
          </p:cNvSpPr>
          <p:nvPr>
            <p:ph type="subTitle" idx="1"/>
          </p:nvPr>
        </p:nvSpPr>
        <p:spPr>
          <a:xfrm>
            <a:off x="1128102" y="523651"/>
            <a:ext cx="9935796" cy="6171692"/>
          </a:xfrm>
        </p:spPr>
        <p:txBody>
          <a:bodyPr>
            <a:noAutofit/>
          </a:bodyPr>
          <a:lstStyle/>
          <a:p>
            <a:pPr algn="l"/>
            <a:r>
              <a:rPr lang="en-CA" sz="2800" b="1" dirty="0">
                <a:latin typeface="Times New Roman" panose="02020603050405020304" pitchFamily="18" charset="0"/>
                <a:cs typeface="Times New Roman" panose="02020603050405020304" pitchFamily="18" charset="0"/>
              </a:rPr>
              <a:t>Deliverables:</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Maps and sections in jpg format</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Layout of lines in shapefile format</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Raw instrument data files</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Presentation report</a:t>
            </a:r>
          </a:p>
          <a:p>
            <a:pPr marL="457200" indent="-45720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References:</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 Pascale J.P., Pollard W.H., Williams K.K., 2008, Geophysical mapping of ground ice using a combination of capacitive coupled resistivity and ground-penetrating radar, Northwest Territories Canada, JGR, 113, F02S90 1-15.</a:t>
            </a:r>
          </a:p>
          <a:p>
            <a:pPr marL="457200" indent="-45720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Francke</a:t>
            </a:r>
            <a:r>
              <a:rPr lang="en-US" sz="2000" dirty="0">
                <a:latin typeface="Times New Roman" panose="02020603050405020304" pitchFamily="18" charset="0"/>
                <a:cs typeface="Times New Roman" panose="02020603050405020304" pitchFamily="18" charset="0"/>
              </a:rPr>
              <a:t> J., </a:t>
            </a:r>
            <a:r>
              <a:rPr lang="en-US" sz="2000" dirty="0" err="1">
                <a:latin typeface="Times New Roman" panose="02020603050405020304" pitchFamily="18" charset="0"/>
                <a:cs typeface="Times New Roman" panose="02020603050405020304" pitchFamily="18" charset="0"/>
              </a:rPr>
              <a:t>Yelf</a:t>
            </a:r>
            <a:r>
              <a:rPr lang="en-US" sz="2000" dirty="0">
                <a:latin typeface="Times New Roman" panose="02020603050405020304" pitchFamily="18" charset="0"/>
                <a:cs typeface="Times New Roman" panose="02020603050405020304" pitchFamily="18" charset="0"/>
              </a:rPr>
              <a:t> R., Applications of GPR for surface mining, Advanced Ground Penetrating Radar, 2003. Proceedings of the 2nd International Workshop. </a:t>
            </a:r>
          </a:p>
          <a:p>
            <a:pPr marL="457200" indent="-45720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Kulyandin</a:t>
            </a:r>
            <a:r>
              <a:rPr lang="en-US" sz="2000" dirty="0">
                <a:latin typeface="Times New Roman" panose="02020603050405020304" pitchFamily="18" charset="0"/>
                <a:cs typeface="Times New Roman" panose="02020603050405020304" pitchFamily="18" charset="0"/>
              </a:rPr>
              <a:t> G.A., </a:t>
            </a:r>
            <a:r>
              <a:rPr lang="en-US" sz="2000" dirty="0" err="1">
                <a:latin typeface="Times New Roman" panose="02020603050405020304" pitchFamily="18" charset="0"/>
                <a:cs typeface="Times New Roman" panose="02020603050405020304" pitchFamily="18" charset="0"/>
              </a:rPr>
              <a:t>Fedorova</a:t>
            </a:r>
            <a:r>
              <a:rPr lang="en-US" sz="2000" dirty="0">
                <a:latin typeface="Times New Roman" panose="02020603050405020304" pitchFamily="18" charset="0"/>
                <a:cs typeface="Times New Roman" panose="02020603050405020304" pitchFamily="18" charset="0"/>
              </a:rPr>
              <a:t> L.L., </a:t>
            </a:r>
            <a:r>
              <a:rPr lang="en-US" sz="2000" dirty="0" err="1">
                <a:latin typeface="Times New Roman" panose="02020603050405020304" pitchFamily="18" charset="0"/>
                <a:cs typeface="Times New Roman" panose="02020603050405020304" pitchFamily="18" charset="0"/>
              </a:rPr>
              <a:t>Savvin</a:t>
            </a:r>
            <a:r>
              <a:rPr lang="en-US" sz="2000" dirty="0">
                <a:latin typeface="Times New Roman" panose="02020603050405020304" pitchFamily="18" charset="0"/>
                <a:cs typeface="Times New Roman" panose="02020603050405020304" pitchFamily="18" charset="0"/>
              </a:rPr>
              <a:t> D.V., </a:t>
            </a:r>
            <a:r>
              <a:rPr lang="en-US" sz="2000" dirty="0" err="1">
                <a:latin typeface="Times New Roman" panose="02020603050405020304" pitchFamily="18" charset="0"/>
                <a:cs typeface="Times New Roman" panose="02020603050405020304" pitchFamily="18" charset="0"/>
              </a:rPr>
              <a:t>Prudetskii</a:t>
            </a:r>
            <a:r>
              <a:rPr lang="en-US" sz="2000" dirty="0">
                <a:latin typeface="Times New Roman" panose="02020603050405020304" pitchFamily="18" charset="0"/>
                <a:cs typeface="Times New Roman" panose="02020603050405020304" pitchFamily="18" charset="0"/>
              </a:rPr>
              <a:t> N.D., 2016, GPR mapping of bedrock of alluvial gold deposits in permafrost, 16th International Conference of Ground Penetration Radar (GPR).</a:t>
            </a:r>
          </a:p>
        </p:txBody>
      </p:sp>
    </p:spTree>
    <p:extLst>
      <p:ext uri="{BB962C8B-B14F-4D97-AF65-F5344CB8AC3E}">
        <p14:creationId xmlns:p14="http://schemas.microsoft.com/office/powerpoint/2010/main" val="24579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Subtitle 2">
            <a:extLst>
              <a:ext uri="{FF2B5EF4-FFF2-40B4-BE49-F238E27FC236}">
                <a16:creationId xmlns:a16="http://schemas.microsoft.com/office/drawing/2014/main" id="{B194D337-9D28-4D8C-A187-03711CA49DCD}"/>
              </a:ext>
            </a:extLst>
          </p:cNvPr>
          <p:cNvSpPr>
            <a:spLocks noGrp="1"/>
          </p:cNvSpPr>
          <p:nvPr>
            <p:ph type="subTitle" idx="1"/>
          </p:nvPr>
        </p:nvSpPr>
        <p:spPr>
          <a:xfrm>
            <a:off x="1128101" y="1376039"/>
            <a:ext cx="10222767" cy="3533312"/>
          </a:xfrm>
        </p:spPr>
        <p:txBody>
          <a:bodyPr>
            <a:noAutofit/>
          </a:bodyPr>
          <a:lstStyle/>
          <a:p>
            <a:pPr algn="l"/>
            <a:r>
              <a:rPr lang="en-CA" sz="2800" b="1" dirty="0">
                <a:latin typeface="Times New Roman" panose="02020603050405020304" pitchFamily="18" charset="0"/>
                <a:cs typeface="Times New Roman" panose="02020603050405020304" pitchFamily="18" charset="0"/>
              </a:rPr>
              <a:t>Outline:</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Introduction</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Data processing and Results</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Conclusion and recommendations</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Deliverables</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References</a:t>
            </a:r>
          </a:p>
          <a:p>
            <a:pPr marL="457200" indent="-457200" algn="l">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68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Subtitle 2">
            <a:extLst>
              <a:ext uri="{FF2B5EF4-FFF2-40B4-BE49-F238E27FC236}">
                <a16:creationId xmlns:a16="http://schemas.microsoft.com/office/drawing/2014/main" id="{B194D337-9D28-4D8C-A187-03711CA49DCD}"/>
              </a:ext>
            </a:extLst>
          </p:cNvPr>
          <p:cNvSpPr>
            <a:spLocks noGrp="1"/>
          </p:cNvSpPr>
          <p:nvPr>
            <p:ph type="subTitle" idx="1"/>
          </p:nvPr>
        </p:nvSpPr>
        <p:spPr>
          <a:xfrm>
            <a:off x="1128101" y="523651"/>
            <a:ext cx="10222767" cy="6171692"/>
          </a:xfrm>
        </p:spPr>
        <p:txBody>
          <a:bodyPr>
            <a:noAutofit/>
          </a:bodyPr>
          <a:lstStyle/>
          <a:p>
            <a:pPr algn="l"/>
            <a:r>
              <a:rPr lang="en-CA" sz="2800" b="1" dirty="0">
                <a:latin typeface="Times New Roman" panose="02020603050405020304" pitchFamily="18" charset="0"/>
                <a:cs typeface="Times New Roman" panose="02020603050405020304" pitchFamily="18" charset="0"/>
              </a:rPr>
              <a:t>Introduction:</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GroundTruth Exploration has completed GPR surveys on the Reindeer (REI) placer exploration property. The field work was performed from October 5, 2020. Total coverage of the survey amounted to 1,175 line-meter along 4 survey lines, including 585 line-meter with 80 MHz and 590 line-meter with 160 MHz GPR systems. This presentation report describes the survey, results and examples for preliminary interpretation of GPR depth sections.</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Although GPR has been attempted historically at various placer sites, newly developed measurement techniques such as HDR (High Dynamic Range) have enabled greater utilization of GPR by collecting precise and high-resolution data. This study aims to evaluate the feasibility of different GPR systems and frequencies in placer gold exploration sites. By correlating the radar reflectors to known geological features detected by boreholes, GPR has been used for a preliminary exploration of complex paleochannel systems.</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GPR is an obvious candidate for alluvial gold and diamond resource exploration in aggregate-filled paleochannels. GPR works based on transmitting an electromagnetic pulse in the radar frequencies range (between 10 MHz and 3 GHz) into the ground and recording the travel-time of reflections caused by contrasts in dielectric properties stratigraphic boundaries or diffracted by discrete objects like boulders. Previous studies have shown that GPR data reliably identifies the contacts between frozen and thawed zones in permafrost regions as well as mapping the bedrock surface and sedimentary stratigraphy of placer deposits.</a:t>
            </a:r>
          </a:p>
        </p:txBody>
      </p:sp>
    </p:spTree>
    <p:extLst>
      <p:ext uri="{BB962C8B-B14F-4D97-AF65-F5344CB8AC3E}">
        <p14:creationId xmlns:p14="http://schemas.microsoft.com/office/powerpoint/2010/main" val="2499063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Subtitle 2">
            <a:extLst>
              <a:ext uri="{FF2B5EF4-FFF2-40B4-BE49-F238E27FC236}">
                <a16:creationId xmlns:a16="http://schemas.microsoft.com/office/drawing/2014/main" id="{B194D337-9D28-4D8C-A187-03711CA49DCD}"/>
              </a:ext>
            </a:extLst>
          </p:cNvPr>
          <p:cNvSpPr>
            <a:spLocks noGrp="1"/>
          </p:cNvSpPr>
          <p:nvPr>
            <p:ph type="subTitle" idx="1"/>
          </p:nvPr>
        </p:nvSpPr>
        <p:spPr>
          <a:xfrm>
            <a:off x="1128102" y="523651"/>
            <a:ext cx="9935796" cy="6171692"/>
          </a:xfrm>
        </p:spPr>
        <p:txBody>
          <a:bodyPr>
            <a:noAutofit/>
          </a:bodyPr>
          <a:lstStyle/>
          <a:p>
            <a:pPr algn="l"/>
            <a:r>
              <a:rPr lang="en-CA" sz="2800" b="1" dirty="0">
                <a:latin typeface="Times New Roman" panose="02020603050405020304" pitchFamily="18" charset="0"/>
                <a:cs typeface="Times New Roman" panose="02020603050405020304" pitchFamily="18" charset="0"/>
              </a:rPr>
              <a:t>Introduction:</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Attenuation of the radar signal and resolution of the GPR section are the main challenges in GPR surveys. Attenuation defines the continuous loss of amplitude that a wave experiences as it propagates through a particular medium. The rate at which the amplitude decreases is referred to as the attenuation constant, which depends on the physical properties of the media such as electrical conductivity. The attenuation increases with the increase of frequency. The vertical resolution is usually considered to be approximately one-quarter of the wavelength of the radar wave. The vertical resolution also increases by increasing antenna frequency. Therefore, there is an inherent tradeoff between vertical resolution and penetration, and depending on the application and survey objectives, the desired antenna frequency must be selected accordingly. So, a direct comparison between 80 MHz and 160 MHz GPR antennas is made in this study. </a:t>
            </a:r>
          </a:p>
          <a:p>
            <a:pPr marL="457200" indent="-457200" algn="l">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Data were acquired using two different GPR systems supplemented by different antenna frequencies. The GPR systems applied (Figure 1) are described as follows:</a:t>
            </a:r>
          </a:p>
          <a:p>
            <a:pPr marL="914400" lvl="1" indent="-457200" algn="l">
              <a:spcAft>
                <a:spcPts val="500"/>
              </a:spcAft>
              <a:buFont typeface="+mj-lt"/>
              <a:buAutoNum type="arabicPeriod"/>
            </a:pPr>
            <a:r>
              <a:rPr lang="en-US" dirty="0">
                <a:latin typeface="Times New Roman" panose="02020603050405020304" pitchFamily="18" charset="0"/>
                <a:cs typeface="Times New Roman" panose="02020603050405020304" pitchFamily="18" charset="0"/>
              </a:rPr>
              <a:t>MALA GX HDR system developed by ABEM with 80 MHz, 160 MHz shielded antennas and an integrated DGPS for more accurate positioning. The GPR data were processed using the </a:t>
            </a:r>
            <a:r>
              <a:rPr lang="en-US" dirty="0" err="1">
                <a:latin typeface="Times New Roman" panose="02020603050405020304" pitchFamily="18" charset="0"/>
                <a:cs typeface="Times New Roman" panose="02020603050405020304" pitchFamily="18" charset="0"/>
              </a:rPr>
              <a:t>RadExplorer</a:t>
            </a:r>
            <a:r>
              <a:rPr lang="en-US" dirty="0">
                <a:latin typeface="Times New Roman" panose="02020603050405020304" pitchFamily="18" charset="0"/>
                <a:cs typeface="Times New Roman" panose="02020603050405020304" pitchFamily="18" charset="0"/>
              </a:rPr>
              <a:t> GPR processing software.</a:t>
            </a:r>
            <a:endParaRPr lang="en-US" sz="800" dirty="0">
              <a:latin typeface="Times New Roman" panose="02020603050405020304" pitchFamily="18" charset="0"/>
              <a:cs typeface="Times New Roman" panose="02020603050405020304" pitchFamily="18" charset="0"/>
            </a:endParaRPr>
          </a:p>
          <a:p>
            <a:pPr marL="914400" lvl="1" indent="-457200" algn="l">
              <a:buFont typeface="+mj-lt"/>
              <a:buAutoNum type="arabicPeriod"/>
            </a:pPr>
            <a:r>
              <a:rPr lang="en-US" dirty="0" err="1">
                <a:latin typeface="Times New Roman" panose="02020603050405020304" pitchFamily="18" charset="0"/>
                <a:cs typeface="Times New Roman" panose="02020603050405020304" pitchFamily="18" charset="0"/>
              </a:rPr>
              <a:t>PulseEKKO</a:t>
            </a:r>
            <a:r>
              <a:rPr lang="en-US" dirty="0">
                <a:latin typeface="Times New Roman" panose="02020603050405020304" pitchFamily="18" charset="0"/>
                <a:cs typeface="Times New Roman" panose="02020603050405020304" pitchFamily="18" charset="0"/>
              </a:rPr>
              <a:t> PRO and Ultra systems developed Sensors and Software with 50, 100 and 200 MHz central frequency antennas. Radar signals were processed and analyzed by the EKKO view deluxe software. </a:t>
            </a:r>
          </a:p>
          <a:p>
            <a:pPr marL="457200" indent="-45720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278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Subtitle 2">
            <a:extLst>
              <a:ext uri="{FF2B5EF4-FFF2-40B4-BE49-F238E27FC236}">
                <a16:creationId xmlns:a16="http://schemas.microsoft.com/office/drawing/2014/main" id="{B194D337-9D28-4D8C-A187-03711CA49DCD}"/>
              </a:ext>
            </a:extLst>
          </p:cNvPr>
          <p:cNvSpPr>
            <a:spLocks noGrp="1"/>
          </p:cNvSpPr>
          <p:nvPr>
            <p:ph type="subTitle" idx="1"/>
          </p:nvPr>
        </p:nvSpPr>
        <p:spPr>
          <a:xfrm>
            <a:off x="1128102" y="523651"/>
            <a:ext cx="9935796" cy="6171692"/>
          </a:xfrm>
        </p:spPr>
        <p:txBody>
          <a:bodyPr>
            <a:noAutofit/>
          </a:bodyPr>
          <a:lstStyle/>
          <a:p>
            <a:pPr algn="l"/>
            <a:r>
              <a:rPr lang="en-CA" sz="2800" b="1" dirty="0">
                <a:latin typeface="Times New Roman" panose="02020603050405020304" pitchFamily="18" charset="0"/>
                <a:cs typeface="Times New Roman" panose="02020603050405020304" pitchFamily="18" charset="0"/>
              </a:rPr>
              <a:t>Introduction:</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the MALA GX, the survey was performed in two measuring modes, continuous readings at constant time intervals of 0.3sec, and separate readings at constant distance intervals of 10cm using an odometer wheel.</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the </a:t>
            </a:r>
            <a:r>
              <a:rPr lang="en-US" sz="2000" dirty="0" err="1">
                <a:latin typeface="Times New Roman" panose="02020603050405020304" pitchFamily="18" charset="0"/>
                <a:cs typeface="Times New Roman" panose="02020603050405020304" pitchFamily="18" charset="0"/>
              </a:rPr>
              <a:t>PulseEKKO</a:t>
            </a:r>
            <a:r>
              <a:rPr lang="en-US" sz="2000" dirty="0">
                <a:latin typeface="Times New Roman" panose="02020603050405020304" pitchFamily="18" charset="0"/>
                <a:cs typeface="Times New Roman" panose="02020603050405020304" pitchFamily="18" charset="0"/>
              </a:rPr>
              <a:t> system, measurements were conducted using the Common Mid-Point (CMP) method for velocity profile estimation of radar waves for depth conversion. Due to GPS malfunction issues, no line survey was performed.</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survey parameters and measuring modes are summarized in Table 1. The outline of the survey area and layout of lines for the northern and southern lines of the REI project is shown in Figure 2. </a:t>
            </a:r>
          </a:p>
        </p:txBody>
      </p:sp>
      <p:pic>
        <p:nvPicPr>
          <p:cNvPr id="2" name="Picture 1">
            <a:extLst>
              <a:ext uri="{FF2B5EF4-FFF2-40B4-BE49-F238E27FC236}">
                <a16:creationId xmlns:a16="http://schemas.microsoft.com/office/drawing/2014/main" id="{7506623B-03B9-4000-B321-5C43D1C6A04C}"/>
              </a:ext>
            </a:extLst>
          </p:cNvPr>
          <p:cNvPicPr>
            <a:picLocks noChangeAspect="1"/>
          </p:cNvPicPr>
          <p:nvPr/>
        </p:nvPicPr>
        <p:blipFill>
          <a:blip r:embed="rId3"/>
          <a:stretch>
            <a:fillRect/>
          </a:stretch>
        </p:blipFill>
        <p:spPr>
          <a:xfrm>
            <a:off x="1187522" y="4071834"/>
            <a:ext cx="9876376" cy="432854"/>
          </a:xfrm>
          <a:prstGeom prst="rect">
            <a:avLst/>
          </a:prstGeom>
        </p:spPr>
      </p:pic>
      <p:pic>
        <p:nvPicPr>
          <p:cNvPr id="10" name="Picture 9">
            <a:extLst>
              <a:ext uri="{FF2B5EF4-FFF2-40B4-BE49-F238E27FC236}">
                <a16:creationId xmlns:a16="http://schemas.microsoft.com/office/drawing/2014/main" id="{0635841E-9D21-4F5C-9772-437EEA1DB955}"/>
              </a:ext>
            </a:extLst>
          </p:cNvPr>
          <p:cNvPicPr>
            <a:picLocks noChangeAspect="1"/>
          </p:cNvPicPr>
          <p:nvPr/>
        </p:nvPicPr>
        <p:blipFill>
          <a:blip r:embed="rId4"/>
          <a:stretch>
            <a:fillRect/>
          </a:stretch>
        </p:blipFill>
        <p:spPr>
          <a:xfrm>
            <a:off x="2513477" y="4503379"/>
            <a:ext cx="6834208" cy="661043"/>
          </a:xfrm>
          <a:prstGeom prst="rect">
            <a:avLst/>
          </a:prstGeom>
        </p:spPr>
      </p:pic>
    </p:spTree>
    <p:extLst>
      <p:ext uri="{BB962C8B-B14F-4D97-AF65-F5344CB8AC3E}">
        <p14:creationId xmlns:p14="http://schemas.microsoft.com/office/powerpoint/2010/main" val="1917817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Rectangle 7">
            <a:extLst>
              <a:ext uri="{FF2B5EF4-FFF2-40B4-BE49-F238E27FC236}">
                <a16:creationId xmlns:a16="http://schemas.microsoft.com/office/drawing/2014/main" id="{D7FC6F74-527C-4E3B-9168-411CADF7EF11}"/>
              </a:ext>
            </a:extLst>
          </p:cNvPr>
          <p:cNvSpPr/>
          <p:nvPr/>
        </p:nvSpPr>
        <p:spPr>
          <a:xfrm>
            <a:off x="822081" y="5838067"/>
            <a:ext cx="10528788" cy="584775"/>
          </a:xfrm>
          <a:prstGeom prst="rect">
            <a:avLst/>
          </a:prstGeom>
        </p:spPr>
        <p:txBody>
          <a:bodyPr wrap="square">
            <a:spAutoFit/>
          </a:bodyPr>
          <a:lstStyle/>
          <a:p>
            <a:r>
              <a:rPr lang="en-CA" sz="1600" dirty="0">
                <a:latin typeface="Times New Roman" panose="02020603050405020304" pitchFamily="18" charset="0"/>
                <a:cs typeface="Times New Roman" panose="02020603050405020304" pitchFamily="18" charset="0"/>
              </a:rPr>
              <a:t>Figure 1: Field survey of 2020 GPR project, left is </a:t>
            </a:r>
            <a:r>
              <a:rPr lang="en-US" sz="1600" dirty="0">
                <a:latin typeface="Times New Roman" panose="02020603050405020304" pitchFamily="18" charset="0"/>
                <a:cs typeface="Times New Roman" panose="02020603050405020304" pitchFamily="18" charset="0"/>
              </a:rPr>
              <a:t>MALA GX system with 160 MHz shielded antenna, right is </a:t>
            </a:r>
            <a:r>
              <a:rPr lang="en-US" sz="1600" dirty="0" err="1">
                <a:latin typeface="Times New Roman" panose="02020603050405020304" pitchFamily="18" charset="0"/>
                <a:cs typeface="Times New Roman" panose="02020603050405020304" pitchFamily="18" charset="0"/>
              </a:rPr>
              <a:t>PulseEKKO</a:t>
            </a:r>
            <a:r>
              <a:rPr lang="en-US" sz="1600" dirty="0">
                <a:latin typeface="Times New Roman" panose="02020603050405020304" pitchFamily="18" charset="0"/>
                <a:cs typeface="Times New Roman" panose="02020603050405020304" pitchFamily="18" charset="0"/>
              </a:rPr>
              <a:t> with 200 MHz antenna</a:t>
            </a:r>
            <a:r>
              <a:rPr lang="en-CA" sz="1600" dirty="0">
                <a:latin typeface="Times New Roman" panose="02020603050405020304" pitchFamily="18" charset="0"/>
                <a:cs typeface="Times New Roman" panose="02020603050405020304" pitchFamily="18" charset="0"/>
              </a:rPr>
              <a:t>. </a:t>
            </a:r>
            <a:endParaRPr lang="en-CA" sz="1600" dirty="0"/>
          </a:p>
        </p:txBody>
      </p:sp>
      <p:pic>
        <p:nvPicPr>
          <p:cNvPr id="5" name="Picture 4" descr="A picture containing tree, outdoor&#10;&#10;Description automatically generated">
            <a:extLst>
              <a:ext uri="{FF2B5EF4-FFF2-40B4-BE49-F238E27FC236}">
                <a16:creationId xmlns:a16="http://schemas.microsoft.com/office/drawing/2014/main" id="{727DF884-FA95-4BA3-AD57-A71481B5A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28234" y="1441664"/>
            <a:ext cx="4728064" cy="3546048"/>
          </a:xfrm>
          <a:prstGeom prst="rect">
            <a:avLst/>
          </a:prstGeom>
        </p:spPr>
      </p:pic>
      <p:pic>
        <p:nvPicPr>
          <p:cNvPr id="9" name="Picture 8" descr="A picture containing outdoor, sky, tree, ground&#10;&#10;Description automatically generated">
            <a:extLst>
              <a:ext uri="{FF2B5EF4-FFF2-40B4-BE49-F238E27FC236}">
                <a16:creationId xmlns:a16="http://schemas.microsoft.com/office/drawing/2014/main" id="{2CB42A62-EEB8-40A5-A2EA-E5FA944A1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69" y="850655"/>
            <a:ext cx="6304085" cy="4728064"/>
          </a:xfrm>
          <a:prstGeom prst="rect">
            <a:avLst/>
          </a:prstGeom>
        </p:spPr>
      </p:pic>
    </p:spTree>
    <p:extLst>
      <p:ext uri="{BB962C8B-B14F-4D97-AF65-F5344CB8AC3E}">
        <p14:creationId xmlns:p14="http://schemas.microsoft.com/office/powerpoint/2010/main" val="639540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Rectangle 7">
            <a:extLst>
              <a:ext uri="{FF2B5EF4-FFF2-40B4-BE49-F238E27FC236}">
                <a16:creationId xmlns:a16="http://schemas.microsoft.com/office/drawing/2014/main" id="{DA4EA458-65FC-48F2-AFF5-7B75846AD617}"/>
              </a:ext>
            </a:extLst>
          </p:cNvPr>
          <p:cNvSpPr/>
          <p:nvPr/>
        </p:nvSpPr>
        <p:spPr>
          <a:xfrm>
            <a:off x="1157250" y="6443897"/>
            <a:ext cx="9877499" cy="338554"/>
          </a:xfrm>
          <a:prstGeom prst="rect">
            <a:avLst/>
          </a:prstGeom>
        </p:spPr>
        <p:txBody>
          <a:bodyPr wrap="square">
            <a:spAutoFit/>
          </a:bodyPr>
          <a:lstStyle/>
          <a:p>
            <a:pPr algn="ctr"/>
            <a:r>
              <a:rPr lang="en-CA" sz="1600" dirty="0">
                <a:latin typeface="Times New Roman" panose="02020603050405020304" pitchFamily="18" charset="0"/>
                <a:cs typeface="Times New Roman" panose="02020603050405020304" pitchFamily="18" charset="0"/>
              </a:rPr>
              <a:t>Figure 2: REI project, layout of GPR northern lines. </a:t>
            </a:r>
            <a:endParaRPr lang="en-CA" sz="1600" dirty="0"/>
          </a:p>
        </p:txBody>
      </p:sp>
      <p:pic>
        <p:nvPicPr>
          <p:cNvPr id="4" name="Picture 3" descr="Map&#10;&#10;Description automatically generated with medium confidence">
            <a:extLst>
              <a:ext uri="{FF2B5EF4-FFF2-40B4-BE49-F238E27FC236}">
                <a16:creationId xmlns:a16="http://schemas.microsoft.com/office/drawing/2014/main" id="{2FE11D17-2928-4FB0-A50E-2FFCA5292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56" y="331104"/>
            <a:ext cx="8609848" cy="6064736"/>
          </a:xfrm>
          <a:prstGeom prst="rect">
            <a:avLst/>
          </a:prstGeom>
        </p:spPr>
      </p:pic>
    </p:spTree>
    <p:extLst>
      <p:ext uri="{BB962C8B-B14F-4D97-AF65-F5344CB8AC3E}">
        <p14:creationId xmlns:p14="http://schemas.microsoft.com/office/powerpoint/2010/main" val="2420746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8" name="Subtitle 2">
            <a:extLst>
              <a:ext uri="{FF2B5EF4-FFF2-40B4-BE49-F238E27FC236}">
                <a16:creationId xmlns:a16="http://schemas.microsoft.com/office/drawing/2014/main" id="{B194D337-9D28-4D8C-A187-03711CA49DCD}"/>
              </a:ext>
            </a:extLst>
          </p:cNvPr>
          <p:cNvSpPr>
            <a:spLocks noGrp="1"/>
          </p:cNvSpPr>
          <p:nvPr>
            <p:ph type="subTitle" idx="1"/>
          </p:nvPr>
        </p:nvSpPr>
        <p:spPr>
          <a:xfrm>
            <a:off x="1128102" y="523651"/>
            <a:ext cx="9935796" cy="6171692"/>
          </a:xfrm>
        </p:spPr>
        <p:txBody>
          <a:bodyPr>
            <a:noAutofit/>
          </a:bodyPr>
          <a:lstStyle/>
          <a:p>
            <a:pPr algn="l"/>
            <a:r>
              <a:rPr lang="en-CA" sz="2800" b="1" dirty="0">
                <a:latin typeface="Times New Roman" panose="02020603050405020304" pitchFamily="18" charset="0"/>
                <a:cs typeface="Times New Roman" panose="02020603050405020304" pitchFamily="18" charset="0"/>
              </a:rPr>
              <a:t>Data processing and Results:</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All raw data are converted to SEG-Y format and imported to Geosoft for georeferencing and further processing. After QC/QA, the continuous measurement mode data are decimated to achieve 10cm spacing intervals.</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Velocity analysis (semblance velocity) performed on Common Mid-Point (CMP) datasets collected by </a:t>
            </a:r>
            <a:r>
              <a:rPr lang="en-US" sz="2000" dirty="0" err="1">
                <a:latin typeface="Times New Roman" panose="02020603050405020304" pitchFamily="18" charset="0"/>
                <a:cs typeface="Times New Roman" panose="02020603050405020304" pitchFamily="18" charset="0"/>
              </a:rPr>
              <a:t>PulseEKKO</a:t>
            </a:r>
            <a:r>
              <a:rPr lang="en-US" sz="2000" dirty="0">
                <a:latin typeface="Times New Roman" panose="02020603050405020304" pitchFamily="18" charset="0"/>
                <a:cs typeface="Times New Roman" panose="02020603050405020304" pitchFamily="18" charset="0"/>
              </a:rPr>
              <a:t> systems. The CMP velocity analysis for one selected test location measured using a 100 MHz antenna is presented in Figure 3.</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GPR depth sections are processed by conversion of time sections and assuming a constant radar velocity. Radar velocity is a function of dielectric permittivity of subsurface materials and is related to the ice content. Sediments with low ice contents typically have low radar velocity value and vice versa (i.e. 0.065 m/ns for unfrozen wet sandy/silty sediments and 0.10 for frozen saturated sandy/gravel sediments). The radar wave velocity of 0.085 m/ns is selected from the velocity spectrum of CMP data for time to depth conversion.</a:t>
            </a:r>
          </a:p>
          <a:p>
            <a:pPr marL="457200" indent="-4572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GPR depth sections along 2 drill lines are plotted with downhole geology logs. Figure 4 to Figure 6 represents GPR sections with a primary interpretation. The reflectors were mapped by a quick visual evaluation of phases on the GPR time section first, then on the depth section. This interpretation of radar reflectors is subject to levels of errors and uncertainty associated with the estimated radar velocity for time to depth conversion of GPR data. </a:t>
            </a:r>
          </a:p>
        </p:txBody>
      </p:sp>
    </p:spTree>
    <p:extLst>
      <p:ext uri="{BB962C8B-B14F-4D97-AF65-F5344CB8AC3E}">
        <p14:creationId xmlns:p14="http://schemas.microsoft.com/office/powerpoint/2010/main" val="230005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66" y="206728"/>
            <a:ext cx="913039" cy="316922"/>
          </a:xfrm>
          <a:prstGeom prst="rect">
            <a:avLst/>
          </a:prstGeom>
        </p:spPr>
      </p:pic>
      <p:sp>
        <p:nvSpPr>
          <p:cNvPr id="5" name="Rectangle 4">
            <a:extLst>
              <a:ext uri="{FF2B5EF4-FFF2-40B4-BE49-F238E27FC236}">
                <a16:creationId xmlns:a16="http://schemas.microsoft.com/office/drawing/2014/main" id="{2F6FB27E-7CA0-4613-B8E6-7796B985BC09}"/>
              </a:ext>
            </a:extLst>
          </p:cNvPr>
          <p:cNvSpPr/>
          <p:nvPr/>
        </p:nvSpPr>
        <p:spPr>
          <a:xfrm>
            <a:off x="1157250" y="6126975"/>
            <a:ext cx="9877499" cy="584775"/>
          </a:xfrm>
          <a:prstGeom prst="rect">
            <a:avLst/>
          </a:prstGeom>
        </p:spPr>
        <p:txBody>
          <a:bodyPr wrap="square">
            <a:spAutoFit/>
          </a:bodyPr>
          <a:lstStyle/>
          <a:p>
            <a:r>
              <a:rPr lang="en-CA" sz="1600" dirty="0">
                <a:latin typeface="Times New Roman" panose="02020603050405020304" pitchFamily="18" charset="0"/>
                <a:cs typeface="Times New Roman" panose="02020603050405020304" pitchFamily="18" charset="0"/>
              </a:rPr>
              <a:t>Figure 3: </a:t>
            </a:r>
            <a:r>
              <a:rPr lang="en-US" sz="1600" dirty="0">
                <a:latin typeface="Times New Roman" panose="02020603050405020304" pitchFamily="18" charset="0"/>
                <a:cs typeface="Times New Roman" panose="02020603050405020304" pitchFamily="18" charset="0"/>
              </a:rPr>
              <a:t>Velocity analysis (semblance velocity) performed on CMP data collected by </a:t>
            </a:r>
            <a:r>
              <a:rPr lang="en-US" sz="1600" dirty="0" err="1">
                <a:latin typeface="Times New Roman" panose="02020603050405020304" pitchFamily="18" charset="0"/>
                <a:cs typeface="Times New Roman" panose="02020603050405020304" pitchFamily="18" charset="0"/>
              </a:rPr>
              <a:t>PulseEKKO</a:t>
            </a:r>
            <a:r>
              <a:rPr lang="en-US" sz="1600" dirty="0">
                <a:latin typeface="Times New Roman" panose="02020603050405020304" pitchFamily="18" charset="0"/>
                <a:cs typeface="Times New Roman" panose="02020603050405020304" pitchFamily="18" charset="0"/>
              </a:rPr>
              <a:t> systems using a 100 MHz </a:t>
            </a:r>
            <a:r>
              <a:rPr lang="en-CA" sz="1600" dirty="0">
                <a:latin typeface="Times New Roman" panose="02020603050405020304" pitchFamily="18" charset="0"/>
                <a:cs typeface="Times New Roman" panose="02020603050405020304" pitchFamily="18" charset="0"/>
              </a:rPr>
              <a:t>antenna.  </a:t>
            </a:r>
            <a:endParaRPr lang="en-CA" sz="1600" dirty="0"/>
          </a:p>
        </p:txBody>
      </p:sp>
      <p:pic>
        <p:nvPicPr>
          <p:cNvPr id="24" name="Picture 23" descr="A picture containing text&#10;&#10;Description automatically generated">
            <a:extLst>
              <a:ext uri="{FF2B5EF4-FFF2-40B4-BE49-F238E27FC236}">
                <a16:creationId xmlns:a16="http://schemas.microsoft.com/office/drawing/2014/main" id="{C1D8CF6E-D341-407A-A2E6-53BB2B654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870" y="830580"/>
            <a:ext cx="7414260" cy="5196840"/>
          </a:xfrm>
          <a:prstGeom prst="rect">
            <a:avLst/>
          </a:prstGeom>
        </p:spPr>
      </p:pic>
    </p:spTree>
    <p:extLst>
      <p:ext uri="{BB962C8B-B14F-4D97-AF65-F5344CB8AC3E}">
        <p14:creationId xmlns:p14="http://schemas.microsoft.com/office/powerpoint/2010/main" val="4267574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29856</TotalTime>
  <Words>1382</Words>
  <Application>Microsoft Office PowerPoint</Application>
  <PresentationFormat>Widescreen</PresentationFormat>
  <Paragraphs>57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GTE Geophysics</dc:creator>
  <cp:lastModifiedBy>Amir Radjaee</cp:lastModifiedBy>
  <cp:revision>407</cp:revision>
  <dcterms:created xsi:type="dcterms:W3CDTF">2017-06-17T19:26:21Z</dcterms:created>
  <dcterms:modified xsi:type="dcterms:W3CDTF">2021-01-28T17:52:44Z</dcterms:modified>
</cp:coreProperties>
</file>