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2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F440-97A5-4F52-A9D1-95412C4F51D9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4C2-F45B-4FB2-8D43-6E34AC5061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075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F440-97A5-4F52-A9D1-95412C4F51D9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4C2-F45B-4FB2-8D43-6E34AC5061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78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F440-97A5-4F52-A9D1-95412C4F51D9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4C2-F45B-4FB2-8D43-6E34AC5061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329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F440-97A5-4F52-A9D1-95412C4F51D9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4C2-F45B-4FB2-8D43-6E34AC5061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00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F440-97A5-4F52-A9D1-95412C4F51D9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4C2-F45B-4FB2-8D43-6E34AC5061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64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F440-97A5-4F52-A9D1-95412C4F51D9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4C2-F45B-4FB2-8D43-6E34AC5061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04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F440-97A5-4F52-A9D1-95412C4F51D9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4C2-F45B-4FB2-8D43-6E34AC5061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087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F440-97A5-4F52-A9D1-95412C4F51D9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4C2-F45B-4FB2-8D43-6E34AC5061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85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F440-97A5-4F52-A9D1-95412C4F51D9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4C2-F45B-4FB2-8D43-6E34AC5061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60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F440-97A5-4F52-A9D1-95412C4F51D9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4C2-F45B-4FB2-8D43-6E34AC5061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168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F440-97A5-4F52-A9D1-95412C4F51D9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4C2-F45B-4FB2-8D43-6E34AC5061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219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F440-97A5-4F52-A9D1-95412C4F51D9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D4C2-F45B-4FB2-8D43-6E34AC5061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032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F77F564F-7597-0FE7-8654-E2A989C9F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" y="2250900"/>
            <a:ext cx="11702645" cy="8605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DDE328-EA0B-F54A-663C-C4A7B811F834}"/>
              </a:ext>
            </a:extLst>
          </p:cNvPr>
          <p:cNvSpPr txBox="1"/>
          <p:nvPr/>
        </p:nvSpPr>
        <p:spPr>
          <a:xfrm>
            <a:off x="245808" y="11264630"/>
            <a:ext cx="11700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Figure 11: RAB drill downhole plot showing gold values along the x-axis and depth values plotted along the y-axis in meters.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972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11AC-4123-F394-FF77-5999CD5D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01" y="9192364"/>
            <a:ext cx="10515600" cy="943860"/>
          </a:xfrm>
        </p:spPr>
        <p:txBody>
          <a:bodyPr>
            <a:norm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Figure 22: Tectonic classification of mafic igneous rocks showing a distinction between rocks encountered on the Deuce target during the 2023 RAB drilling program.</a:t>
            </a:r>
            <a:br>
              <a:rPr lang="en-CA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CA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46DD40-9A7D-D8EA-0F93-BDC883EE9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2" y="564206"/>
            <a:ext cx="11088499" cy="83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1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with colored lines and black text&#10;&#10;Description automatically generated">
            <a:extLst>
              <a:ext uri="{FF2B5EF4-FFF2-40B4-BE49-F238E27FC236}">
                <a16:creationId xmlns:a16="http://schemas.microsoft.com/office/drawing/2014/main" id="{43EF6918-F833-EC50-FF72-029EDBEDE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191" y="379799"/>
            <a:ext cx="8169615" cy="6127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D9A340-7F3E-485B-3554-D51EBB793FA8}"/>
              </a:ext>
            </a:extLst>
          </p:cNvPr>
          <p:cNvSpPr txBox="1"/>
          <p:nvPr/>
        </p:nvSpPr>
        <p:spPr>
          <a:xfrm>
            <a:off x="1809345" y="6654356"/>
            <a:ext cx="83714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Figure 27: Porphyry prospectivity diagram showing a series of Trachy-Andesitic to Alkali Basalts (primarily unit 3) sampled from TOODEU23RAB003 carry a geochemical signature of that of adakite-like rocks. Note, this cluster tends to carry Cu-Au mineralization (Richards et al., 2012). </a:t>
            </a:r>
            <a:endParaRPr lang="en-CA" sz="1800" i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iagram with different colored dots&#10;&#10;Description automatically generated">
            <a:extLst>
              <a:ext uri="{FF2B5EF4-FFF2-40B4-BE49-F238E27FC236}">
                <a16:creationId xmlns:a16="http://schemas.microsoft.com/office/drawing/2014/main" id="{E1328EEE-279B-7789-02E9-141C6DD58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191" y="8149376"/>
            <a:ext cx="8169615" cy="6126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1CD944-C58D-4E3D-AC81-B4FB571DC83F}"/>
              </a:ext>
            </a:extLst>
          </p:cNvPr>
          <p:cNvSpPr txBox="1"/>
          <p:nvPr/>
        </p:nvSpPr>
        <p:spPr>
          <a:xfrm>
            <a:off x="2011191" y="14571039"/>
            <a:ext cx="8169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Figure 28: Na/Al vs K/Al molar ratio diagram showing a potassic character in adakite-like rocks sampled from TOODEU23RAB003. </a:t>
            </a:r>
            <a:endParaRPr lang="en-CA" sz="1800" i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3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table&#10;&#10;Description automatically generated">
            <a:extLst>
              <a:ext uri="{FF2B5EF4-FFF2-40B4-BE49-F238E27FC236}">
                <a16:creationId xmlns:a16="http://schemas.microsoft.com/office/drawing/2014/main" id="{ECDA8AE9-0FEC-7A3E-2470-4DFBBD0DD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472" r="692" b="472"/>
          <a:stretch/>
        </p:blipFill>
        <p:spPr bwMode="auto">
          <a:xfrm>
            <a:off x="1841565" y="291830"/>
            <a:ext cx="8132711" cy="14786043"/>
          </a:xfrm>
          <a:prstGeom prst="rect">
            <a:avLst/>
          </a:prstGeom>
          <a:ln w="9525"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E2AB7F-B9BA-8EAC-7E67-C13DD41A62C1}"/>
              </a:ext>
            </a:extLst>
          </p:cNvPr>
          <p:cNvSpPr txBox="1"/>
          <p:nvPr/>
        </p:nvSpPr>
        <p:spPr>
          <a:xfrm>
            <a:off x="1913733" y="15317839"/>
            <a:ext cx="8364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Figure 12: Chip photos alongside assay results for Au, Cu, and Zn on TOODEU23RAB001.</a:t>
            </a:r>
            <a:endParaRPr lang="en-CA" sz="1800" i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207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0E1077-9B3C-D1D7-7F19-F7DC26514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9" y="311285"/>
            <a:ext cx="11337301" cy="1085606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367249-6347-5C93-9F6F-7118F7E4EB4F}"/>
              </a:ext>
            </a:extLst>
          </p:cNvPr>
          <p:cNvSpPr txBox="1"/>
          <p:nvPr/>
        </p:nvSpPr>
        <p:spPr>
          <a:xfrm>
            <a:off x="1657861" y="11556460"/>
            <a:ext cx="9476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Figure 13: Chip tray photos alongside assay for Au, Cu, Mo, Bi, Pb, Ba and As on DEUTOO23RAB004.</a:t>
            </a:r>
            <a:endParaRPr lang="en-CA" sz="1800" i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726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6241-010D-5F86-3B42-813EC69B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684" y="13900549"/>
            <a:ext cx="4414736" cy="924404"/>
          </a:xfrm>
        </p:spPr>
        <p:txBody>
          <a:bodyPr>
            <a:normAutofit fontScale="90000"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Table 5:2023 RAB drilling Summary Statistics</a:t>
            </a:r>
            <a:br>
              <a:rPr lang="en-CA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D70249-DD1D-49C9-9707-9815B3DB4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98" y="256358"/>
            <a:ext cx="7430109" cy="13371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00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">
            <a:extLst>
              <a:ext uri="{FF2B5EF4-FFF2-40B4-BE49-F238E27FC236}">
                <a16:creationId xmlns:a16="http://schemas.microsoft.com/office/drawing/2014/main" id="{191757F6-01A6-A6F1-A313-D7B11F0FC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41" y="393754"/>
            <a:ext cx="9520917" cy="141153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B7720D-A32A-DC65-4538-D41F82C394B8}"/>
              </a:ext>
            </a:extLst>
          </p:cNvPr>
          <p:cNvSpPr txBox="1"/>
          <p:nvPr/>
        </p:nvSpPr>
        <p:spPr>
          <a:xfrm>
            <a:off x="2922350" y="14696341"/>
            <a:ext cx="6347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Figure 14: Box and whisker plots showing gold and copper results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5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1">
            <a:extLst>
              <a:ext uri="{FF2B5EF4-FFF2-40B4-BE49-F238E27FC236}">
                <a16:creationId xmlns:a16="http://schemas.microsoft.com/office/drawing/2014/main" id="{1EADC9B0-7891-D22F-B8EC-E3827B8E0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76" y="205437"/>
            <a:ext cx="9732848" cy="14417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CF9787-D4DA-1171-DE2E-9EFE315810DD}"/>
              </a:ext>
            </a:extLst>
          </p:cNvPr>
          <p:cNvSpPr txBox="1"/>
          <p:nvPr/>
        </p:nvSpPr>
        <p:spPr>
          <a:xfrm>
            <a:off x="3046379" y="14832529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Figure 15: Box and Whisker plots showing lead and zinc results from the 2023 RAB drilling.</a:t>
            </a:r>
            <a:endParaRPr lang="en-CA" sz="1800" i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4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graph&#10;&#10;Description automatically generated">
            <a:extLst>
              <a:ext uri="{FF2B5EF4-FFF2-40B4-BE49-F238E27FC236}">
                <a16:creationId xmlns:a16="http://schemas.microsoft.com/office/drawing/2014/main" id="{13B1B651-BF3C-276D-0657-7E6FF4AAD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14" y="591214"/>
            <a:ext cx="9409772" cy="136576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A01EB-9D83-9ABE-9011-90AAEF98AD6F}"/>
              </a:ext>
            </a:extLst>
          </p:cNvPr>
          <p:cNvSpPr txBox="1"/>
          <p:nvPr/>
        </p:nvSpPr>
        <p:spPr>
          <a:xfrm>
            <a:off x="1391114" y="14676885"/>
            <a:ext cx="9409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Figure 16: Box and whisker plots showing bismuth and arsenic results from the 2023 RAB drilling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474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E221F7-8D8E-EE16-6BD9-0258077B1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261" y="288252"/>
            <a:ext cx="6323809" cy="19333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9286BD-56DD-6B42-047F-26D79D70A3D1}"/>
              </a:ext>
            </a:extLst>
          </p:cNvPr>
          <p:cNvSpPr txBox="1"/>
          <p:nvPr/>
        </p:nvSpPr>
        <p:spPr>
          <a:xfrm>
            <a:off x="361544" y="2458945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Table 6: Correlation table of key elements from 2023 RAB drilling assay results.</a:t>
            </a:r>
            <a:endParaRPr lang="en-CA" sz="1800" i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-up of a rock&#10;&#10;Description automatically generated">
            <a:extLst>
              <a:ext uri="{FF2B5EF4-FFF2-40B4-BE49-F238E27FC236}">
                <a16:creationId xmlns:a16="http://schemas.microsoft.com/office/drawing/2014/main" id="{FE6B40B7-4FB7-DB92-C187-BB9FA43F4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4" y="3342635"/>
            <a:ext cx="3724073" cy="748497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id="{8A268A65-E26A-C3CE-E79A-A407ECD9087E}"/>
              </a:ext>
            </a:extLst>
          </p:cNvPr>
          <p:cNvSpPr txBox="1"/>
          <p:nvPr/>
        </p:nvSpPr>
        <p:spPr>
          <a:xfrm>
            <a:off x="361544" y="11064973"/>
            <a:ext cx="3724073" cy="830997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Figure </a:t>
            </a:r>
            <a:r>
              <a:rPr lang="en-US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17: OTV imagery from TOODEU23RAB001 from 21.2-22.2m showing intense sericite(?) alteration.</a:t>
            </a:r>
            <a:endParaRPr lang="en-CA" i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-up of a rock&#10;&#10;Description automatically generated">
            <a:extLst>
              <a:ext uri="{FF2B5EF4-FFF2-40B4-BE49-F238E27FC236}">
                <a16:creationId xmlns:a16="http://schemas.microsoft.com/office/drawing/2014/main" id="{2768E4F0-E027-976D-7D93-7EA1E64CCA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1551"/>
          <a:stretch/>
        </p:blipFill>
        <p:spPr bwMode="auto">
          <a:xfrm>
            <a:off x="4172344" y="3342635"/>
            <a:ext cx="3493051" cy="9404823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AE55E2-3246-3EF3-9AAF-2B1313584611}"/>
              </a:ext>
            </a:extLst>
          </p:cNvPr>
          <p:cNvSpPr txBox="1"/>
          <p:nvPr/>
        </p:nvSpPr>
        <p:spPr>
          <a:xfrm>
            <a:off x="4085617" y="12747458"/>
            <a:ext cx="37240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Figure 18: OTV imagery from TOODEU23RAB001 from 18.6-19.6m showing moderate to strong bleaching and oxidized fracturing within gold bearing zone.</a:t>
            </a:r>
            <a:endParaRPr lang="en-CA" sz="1800" i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close-up of a rock&#10;&#10;Description automatically generated">
            <a:extLst>
              <a:ext uri="{FF2B5EF4-FFF2-40B4-BE49-F238E27FC236}">
                <a16:creationId xmlns:a16="http://schemas.microsoft.com/office/drawing/2014/main" id="{2B3EF865-72EC-D922-F54D-89DF400885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r="-384"/>
          <a:stretch/>
        </p:blipFill>
        <p:spPr bwMode="auto">
          <a:xfrm>
            <a:off x="7908528" y="403219"/>
            <a:ext cx="3724072" cy="12344239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1">
            <a:extLst>
              <a:ext uri="{FF2B5EF4-FFF2-40B4-BE49-F238E27FC236}">
                <a16:creationId xmlns:a16="http://schemas.microsoft.com/office/drawing/2014/main" id="{01860201-2B2E-1E48-9855-09DF26CFC137}"/>
              </a:ext>
            </a:extLst>
          </p:cNvPr>
          <p:cNvSpPr txBox="1"/>
          <p:nvPr/>
        </p:nvSpPr>
        <p:spPr>
          <a:xfrm>
            <a:off x="7908528" y="12923586"/>
            <a:ext cx="3724072" cy="130120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Figure </a:t>
            </a:r>
            <a:r>
              <a:rPr lang="en-US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19: Veined, brecciated and altered zone within TOODEU23RAB002 which returned low gold values relative to surrounding rock.</a:t>
            </a:r>
            <a:endParaRPr lang="en-CA" i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5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hart of different colors and sizes&#10;&#10;Description automatically generated with medium confidence">
            <a:extLst>
              <a:ext uri="{FF2B5EF4-FFF2-40B4-BE49-F238E27FC236}">
                <a16:creationId xmlns:a16="http://schemas.microsoft.com/office/drawing/2014/main" id="{43E919AD-7519-C153-0508-D807F3B74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5" y="294987"/>
            <a:ext cx="9361030" cy="7065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diagram of different types of rock&#10;&#10;Description automatically generated">
            <a:extLst>
              <a:ext uri="{FF2B5EF4-FFF2-40B4-BE49-F238E27FC236}">
                <a16:creationId xmlns:a16="http://schemas.microsoft.com/office/drawing/2014/main" id="{39085612-2124-46A6-CA2E-388E7BEBC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5" y="8274049"/>
            <a:ext cx="9361030" cy="7048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2801FA-CB12-4C61-FE20-D04F8C6B419A}"/>
              </a:ext>
            </a:extLst>
          </p:cNvPr>
          <p:cNvSpPr txBox="1"/>
          <p:nvPr/>
        </p:nvSpPr>
        <p:spPr>
          <a:xfrm>
            <a:off x="1415485" y="7493985"/>
            <a:ext cx="9361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Figure 20: Volcanic Rock classification chart using immobile elements as proxy for TAS diagram (Pearce, 1996).</a:t>
            </a:r>
            <a:endParaRPr lang="en-CA" sz="1800" i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AAB8D-58B1-6A9E-A37C-88FD0FFB45E3}"/>
              </a:ext>
            </a:extLst>
          </p:cNvPr>
          <p:cNvSpPr txBox="1"/>
          <p:nvPr/>
        </p:nvSpPr>
        <p:spPr>
          <a:xfrm>
            <a:off x="1415485" y="15456150"/>
            <a:ext cx="9361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Figure 21: Alumina Saturation in Igneous Rocks (Barton and Young, 2002)</a:t>
            </a:r>
            <a:endParaRPr lang="en-CA" sz="1800" i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38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</TotalTime>
  <Words>327</Words>
  <Application>Microsoft Office PowerPoint</Application>
  <PresentationFormat>Custom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Table 5:2023 RAB drilling Summary Statistics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22: Tectonic classification of mafic igneous rocks showing a distinction between rocks encountered on the Deuce target during the 2023 RAB drilling program.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Joshuah Forrester</dc:creator>
  <cp:lastModifiedBy>Joshuah Forrester</cp:lastModifiedBy>
  <cp:revision>1</cp:revision>
  <dcterms:created xsi:type="dcterms:W3CDTF">2023-11-27T20:05:48Z</dcterms:created>
  <dcterms:modified xsi:type="dcterms:W3CDTF">2023-11-27T20:21:13Z</dcterms:modified>
</cp:coreProperties>
</file>